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3366CC"/>
    <a:srgbClr val="339933"/>
    <a:srgbClr val="0066FF"/>
    <a:srgbClr val="3366FF"/>
    <a:srgbClr val="798B63"/>
    <a:srgbClr val="57718A"/>
    <a:srgbClr val="B9F533"/>
    <a:srgbClr val="BFE73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BBC8C-46F1-4E29-B040-09451878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54C7F-CE2D-4736-8C5D-E2391CC9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C3877-A4D0-4596-A33A-D35C7FE5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2A403-5AB0-4B5D-ABA0-DEF1DA7C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519A2-FF82-4B51-ABA3-A5E9D826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3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57FFC-54CB-4A75-96EB-7BD1D765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2C932-7E1E-49FA-82B9-3D6605CDA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56A6C-AD73-46B4-A71E-024613E0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8559A-7FC6-4DAA-AC32-C022D359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DAC87-CBBE-4CDF-8C26-96F7201B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9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541A8D-C6C5-489F-ACEB-AB984D380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72013-B8CF-4FB0-AA04-F7493C47B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A3565-E7EF-4E4A-859C-D0E618EF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2C37F-14C8-435B-8D21-3C627CC2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3471A-C078-4060-9307-4327B379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7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F6716-A90E-400B-AE47-3EC63B87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1FEB8-6168-483F-A0F3-BE83AD34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A42A4-A2DF-424E-B06E-246EA834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62292-287F-4F22-A387-9E1C76FF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F609D-7C76-4CA8-9181-B18BB3D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E902-DE48-4BA0-8CAD-493E243F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DD2E0F-F6D6-434C-B4DF-8918EEDD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ABF03-1A87-48A9-9BFF-FBD068C2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A9E43-BF55-42AE-87E8-0957A059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693DA-97A9-4BCC-A3CC-D5F269CA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4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42A40-468D-487E-80D8-3D7D37F0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3B543-804A-4CC3-8BD4-ABC0010F1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5E806-5020-4211-B839-50835BA8F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B5EFB1-7FE7-4211-8021-E9E604FD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839D4-D92D-4B9B-B09F-D26D12CA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2274A-D8E3-4FFA-8F96-1BE73F0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CA69-F20D-46AF-9EA6-B0928975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F5F6-0AB2-4FFE-8584-3BDA3D07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BDA27A-F030-4F6A-A516-D9563834D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4A972-2EA5-4E9D-8888-B094AF98E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CF5143-2BC8-4F2B-809B-B4E5D2C80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4CF3F-FAC7-47EB-9EC1-E110497F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09B9C4-AA2C-4C2D-8F49-4A45D993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5EB2E1-28C2-49D4-9C37-719054FF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32D6A-2755-4B31-AC03-2BBB3D39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105F9-A9AF-4930-AA0F-A745640D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9D020C-0D53-4820-9E07-2B96BFD1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FAC0-B7EF-438E-897D-D6D6CCB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2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7E9967-B62E-4318-851B-19D45632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9E900D-9683-4A46-9FF6-E33115CE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8D21B-9602-48F3-A9C5-6FE500AA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3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4C6D5-F0F7-4636-A88F-0219C27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185F-0A0D-4A1D-97DF-4F365915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859EC5-874F-4176-ACC6-3E8059A3C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D15C6-9D3E-4967-A6EE-D762F8B7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ED5A0-0DF6-4940-83B4-07BD2F91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4FFBA-D933-4A8A-9483-8D0D9630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0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2510F-BD1D-4570-A852-C3738512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A48E67-DF1D-4963-974C-A13C917E8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A6790-4D65-4A63-B5E2-99EE9D184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AC1B9-0C97-409C-AC76-62894C04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7FE3-9F6F-49A5-A17D-69FDF0D0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F2B00-A4D3-4913-AB9C-6269D0DB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7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0A7FB6-38E9-4FF0-A7CB-1CE1DDE4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99841-A396-40F5-89BC-D5867FD71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25A4-F24F-438C-BF46-703C88F71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2A1BE-EF6F-457B-940B-5002A0A969D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AB3CF-5A78-427D-B8A9-406685012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8EF2F-16B9-4198-B71E-7E03194BA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5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8062CC1-7710-4FE1-AE14-577AA516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85C9D7-A123-453D-B16F-B818C0233910}"/>
              </a:ext>
            </a:extLst>
          </p:cNvPr>
          <p:cNvSpPr txBox="1">
            <a:spLocks/>
          </p:cNvSpPr>
          <p:nvPr/>
        </p:nvSpPr>
        <p:spPr>
          <a:xfrm>
            <a:off x="6096000" y="3129675"/>
            <a:ext cx="6081633" cy="751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Sprint </a:t>
            </a:r>
            <a:r>
              <a:rPr lang="ko-KR" altLang="en-US" b="1" dirty="0"/>
              <a:t>진행 상황발표</a:t>
            </a:r>
            <a:endParaRPr lang="en-US" b="1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DCFC56F-BF7D-4F9D-8CA4-3B9E14EE9F5B}"/>
              </a:ext>
            </a:extLst>
          </p:cNvPr>
          <p:cNvSpPr txBox="1">
            <a:spLocks/>
          </p:cNvSpPr>
          <p:nvPr/>
        </p:nvSpPr>
        <p:spPr>
          <a:xfrm>
            <a:off x="9167891" y="4054048"/>
            <a:ext cx="30192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Pierrot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2019152046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강용민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2019158044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윤일권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2019150054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한윤서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79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F97DE3-D9E4-408F-916F-AA3AB007A914}"/>
              </a:ext>
            </a:extLst>
          </p:cNvPr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CC465D-5402-45C9-9EDF-383818D2C307}"/>
              </a:ext>
            </a:extLst>
          </p:cNvPr>
          <p:cNvSpPr txBox="1"/>
          <p:nvPr/>
        </p:nvSpPr>
        <p:spPr>
          <a:xfrm>
            <a:off x="955040" y="1767840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</a:rPr>
              <a:t>Index.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2DC86-09F7-4C0F-8238-10F72C8CBA45}"/>
              </a:ext>
            </a:extLst>
          </p:cNvPr>
          <p:cNvGrpSpPr/>
          <p:nvPr/>
        </p:nvGrpSpPr>
        <p:grpSpPr>
          <a:xfrm>
            <a:off x="856623" y="2936557"/>
            <a:ext cx="2639626" cy="523220"/>
            <a:chOff x="856623" y="2936557"/>
            <a:chExt cx="2639626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6349-04E7-4703-A8BF-87283C800759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BDAEF-AFD2-42A9-B070-91A0C606E406}"/>
                </a:ext>
              </a:extLst>
            </p:cNvPr>
            <p:cNvSpPr txBox="1"/>
            <p:nvPr/>
          </p:nvSpPr>
          <p:spPr>
            <a:xfrm>
              <a:off x="1498586" y="2936557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Sprint Backlog</a:t>
              </a:r>
              <a:endParaRPr lang="ko-KR" altLang="en-US" sz="2800" spc="-3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4D6225-2508-48B7-A1EE-0A9C2217BD4C}"/>
              </a:ext>
            </a:extLst>
          </p:cNvPr>
          <p:cNvGrpSpPr/>
          <p:nvPr/>
        </p:nvGrpSpPr>
        <p:grpSpPr>
          <a:xfrm>
            <a:off x="856623" y="3887428"/>
            <a:ext cx="3742492" cy="523220"/>
            <a:chOff x="856623" y="2936557"/>
            <a:chExt cx="374249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490D8F-BC63-452E-AFF5-124846E67032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99DBA4-2946-435E-B68F-24FEA1D6385F}"/>
                </a:ext>
              </a:extLst>
            </p:cNvPr>
            <p:cNvSpPr txBox="1"/>
            <p:nvPr/>
          </p:nvSpPr>
          <p:spPr>
            <a:xfrm>
              <a:off x="1498586" y="2936557"/>
              <a:ext cx="3100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Sprint </a:t>
              </a:r>
              <a:r>
                <a:rPr lang="ko-KR" altLang="en-US" sz="2800" spc="-300" dirty="0"/>
                <a:t>회고 및 개선점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A24BC-2C2F-4126-B85B-BD4F76086950}"/>
              </a:ext>
            </a:extLst>
          </p:cNvPr>
          <p:cNvGrpSpPr/>
          <p:nvPr/>
        </p:nvGrpSpPr>
        <p:grpSpPr>
          <a:xfrm>
            <a:off x="856623" y="4838299"/>
            <a:ext cx="1876596" cy="523220"/>
            <a:chOff x="856623" y="2936557"/>
            <a:chExt cx="187659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3ADC8-C080-468A-83C7-36664719FDF7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1CA8E-BFDD-4DA4-A5AC-E4F4F1896FF4}"/>
                </a:ext>
              </a:extLst>
            </p:cNvPr>
            <p:cNvSpPr txBox="1"/>
            <p:nvPr/>
          </p:nvSpPr>
          <p:spPr>
            <a:xfrm>
              <a:off x="1498586" y="2936557"/>
              <a:ext cx="1234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후 계획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300B69E-B4E8-4C65-A5DA-D1904F0E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96" y="0"/>
            <a:ext cx="545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9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6ECD0A-34FA-450C-845D-558835CE1FDF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F1C940E-881D-4F17-8A37-CF47B60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096000" cy="2324099"/>
          </a:xfrm>
        </p:spPr>
        <p:txBody>
          <a:bodyPr/>
          <a:lstStyle/>
          <a:p>
            <a:pPr algn="ctr"/>
            <a:r>
              <a:rPr lang="en-US" altLang="ko-KR" b="1" dirty="0"/>
              <a:t>Sprint Backlog</a:t>
            </a:r>
            <a:br>
              <a:rPr lang="en-US" altLang="ko-KR" b="1" dirty="0"/>
            </a:br>
            <a:r>
              <a:rPr lang="en-US" altLang="ko-KR" b="1" dirty="0"/>
              <a:t>Burndown Chart</a:t>
            </a:r>
            <a:endParaRPr lang="ko-KR" altLang="en-US" b="1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16640A71-08A4-4F9C-87C6-9D6A42EC1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812407"/>
              </p:ext>
            </p:extLst>
          </p:nvPr>
        </p:nvGraphicFramePr>
        <p:xfrm>
          <a:off x="423864" y="4033646"/>
          <a:ext cx="11344271" cy="2274668"/>
        </p:xfrm>
        <a:graphic>
          <a:graphicData uri="http://schemas.openxmlformats.org/drawingml/2006/table">
            <a:tbl>
              <a:tblPr/>
              <a:tblGrid>
                <a:gridCol w="872636">
                  <a:extLst>
                    <a:ext uri="{9D8B030D-6E8A-4147-A177-3AD203B41FA5}">
                      <a16:colId xmlns:a16="http://schemas.microsoft.com/office/drawing/2014/main" val="523803912"/>
                    </a:ext>
                  </a:extLst>
                </a:gridCol>
                <a:gridCol w="1114364">
                  <a:extLst>
                    <a:ext uri="{9D8B030D-6E8A-4147-A177-3AD203B41FA5}">
                      <a16:colId xmlns:a16="http://schemas.microsoft.com/office/drawing/2014/main" val="2153832437"/>
                    </a:ext>
                  </a:extLst>
                </a:gridCol>
                <a:gridCol w="630911">
                  <a:extLst>
                    <a:ext uri="{9D8B030D-6E8A-4147-A177-3AD203B41FA5}">
                      <a16:colId xmlns:a16="http://schemas.microsoft.com/office/drawing/2014/main" val="1882723200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2576103476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103954489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2649823015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411945369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535861620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97631055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868686452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86850258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4287768503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471180969"/>
                    </a:ext>
                  </a:extLst>
                </a:gridCol>
              </a:tblGrid>
              <a:tr h="206788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project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42821"/>
                  </a:ext>
                </a:extLst>
              </a:tr>
              <a:tr h="206788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경기장트래킹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코드분석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30196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경기장트래킹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환경구축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56340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경기장트래킹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경기장트래킹</a:t>
                      </a:r>
                      <a:r>
                        <a:rPr lang="en-US" altLang="ko-KR" sz="1000" dirty="0">
                          <a:effectLst/>
                        </a:rPr>
                        <a:t>(1)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57630"/>
                  </a:ext>
                </a:extLst>
              </a:tr>
              <a:tr h="206788">
                <a:tc rowSpan="4"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선수트래킹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코드분석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353996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환경구축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                 0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8295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선수 좌표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97663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선수 </a:t>
                      </a:r>
                      <a:r>
                        <a:rPr lang="ko-KR" altLang="en-US" sz="1000" dirty="0" err="1">
                          <a:effectLst/>
                        </a:rPr>
                        <a:t>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714242"/>
                  </a:ext>
                </a:extLst>
              </a:tr>
              <a:tr h="206788">
                <a:tc gridSpan="13">
                  <a:txBody>
                    <a:bodyPr/>
                    <a:lstStyle/>
                    <a:p>
                      <a:pPr algn="l" rtl="0" fontAlgn="b"/>
                      <a:endParaRPr lang="ko-KR" alt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F30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9276"/>
                  </a:ext>
                </a:extLst>
              </a:tr>
              <a:tr h="206788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Deal remaining work hours</a:t>
                      </a:r>
                    </a:p>
                  </a:txBody>
                  <a:tcPr marL="0" marR="0" marT="10922" marB="10922" anchor="b">
                    <a:lnL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161.1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143.2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125.3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107.4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89.5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71.6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53.7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35.8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17.9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83184"/>
                  </a:ext>
                </a:extLst>
              </a:tr>
              <a:tr h="206788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Actual remaining work hours</a:t>
                      </a:r>
                    </a:p>
                  </a:txBody>
                  <a:tcPr marL="0" marR="0" marT="10922" marB="10922" anchor="b">
                    <a:lnL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+mn-lt"/>
                        </a:rPr>
                        <a:t>152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021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FBD9C19-959B-4085-906B-DAF0C6C3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30" y="0"/>
            <a:ext cx="609127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4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12C3E3-E408-4D4D-907B-22388498A699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C8C02D8-9665-4333-AD56-0B9441EA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95550"/>
            <a:ext cx="5410200" cy="3003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BAFEFD-C284-4057-AAEA-8C5B9402B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3558864"/>
            <a:ext cx="5397290" cy="30035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C4BD55-BBEF-4EE9-91FF-95D36BAD9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3" t="4916" r="12281" b="17778"/>
          <a:stretch/>
        </p:blipFill>
        <p:spPr>
          <a:xfrm>
            <a:off x="698711" y="3558864"/>
            <a:ext cx="5397290" cy="3003575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3094918-F282-4A8E-B470-73A8E22E9979}"/>
              </a:ext>
            </a:extLst>
          </p:cNvPr>
          <p:cNvSpPr txBox="1">
            <a:spLocks/>
          </p:cNvSpPr>
          <p:nvPr/>
        </p:nvSpPr>
        <p:spPr>
          <a:xfrm>
            <a:off x="0" y="76201"/>
            <a:ext cx="6096000" cy="251459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3100" b="1" dirty="0"/>
          </a:p>
          <a:p>
            <a:pPr algn="ctr"/>
            <a:r>
              <a:rPr lang="en-US" altLang="ko-KR" b="1" dirty="0"/>
              <a:t>Sprint Backlog</a:t>
            </a:r>
            <a:br>
              <a:rPr lang="en-US" altLang="ko-KR" b="1" dirty="0"/>
            </a:br>
            <a:r>
              <a:rPr lang="en-US" altLang="ko-KR" b="1" dirty="0"/>
              <a:t>Burndown Chart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62341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0C0CEC-2145-42E7-9650-0866CE7AF38E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C4389840-658B-445E-B3E7-9DD7660F485E}"/>
              </a:ext>
            </a:extLst>
          </p:cNvPr>
          <p:cNvSpPr txBox="1">
            <a:spLocks/>
          </p:cNvSpPr>
          <p:nvPr/>
        </p:nvSpPr>
        <p:spPr>
          <a:xfrm>
            <a:off x="0" y="1073458"/>
            <a:ext cx="6096000" cy="6967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Sprint </a:t>
            </a:r>
            <a:r>
              <a:rPr lang="ko-KR" altLang="en-US" b="1" dirty="0"/>
              <a:t>회고 </a:t>
            </a:r>
            <a:r>
              <a:rPr lang="en-US" altLang="ko-KR" b="1" dirty="0"/>
              <a:t>&amp; </a:t>
            </a:r>
            <a:r>
              <a:rPr lang="ko-KR" altLang="en-US" b="1" dirty="0"/>
              <a:t>개선점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000EE-35FD-4D68-8444-FFEC02BD9511}"/>
              </a:ext>
            </a:extLst>
          </p:cNvPr>
          <p:cNvSpPr/>
          <p:nvPr/>
        </p:nvSpPr>
        <p:spPr>
          <a:xfrm>
            <a:off x="838201" y="2749550"/>
            <a:ext cx="10515599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03927E-1E73-450A-B541-D35A38F0F934}"/>
              </a:ext>
            </a:extLst>
          </p:cNvPr>
          <p:cNvSpPr/>
          <p:nvPr/>
        </p:nvSpPr>
        <p:spPr>
          <a:xfrm>
            <a:off x="846109" y="4443500"/>
            <a:ext cx="10515599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4D758E-34D1-4135-AB46-0654BF6504D4}"/>
              </a:ext>
            </a:extLst>
          </p:cNvPr>
          <p:cNvSpPr/>
          <p:nvPr/>
        </p:nvSpPr>
        <p:spPr>
          <a:xfrm>
            <a:off x="838200" y="2749550"/>
            <a:ext cx="1422018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EA152C-19C3-4824-8D4E-3ECCC814AC50}"/>
              </a:ext>
            </a:extLst>
          </p:cNvPr>
          <p:cNvSpPr/>
          <p:nvPr/>
        </p:nvSpPr>
        <p:spPr>
          <a:xfrm>
            <a:off x="838200" y="4443500"/>
            <a:ext cx="1422018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A242F-BA28-4CDD-AA0E-4B8EB89BA432}"/>
              </a:ext>
            </a:extLst>
          </p:cNvPr>
          <p:cNvSpPr txBox="1"/>
          <p:nvPr/>
        </p:nvSpPr>
        <p:spPr>
          <a:xfrm>
            <a:off x="1062121" y="3085033"/>
            <a:ext cx="104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BFA76-1C28-4610-B7DB-8C446E071EC4}"/>
              </a:ext>
            </a:extLst>
          </p:cNvPr>
          <p:cNvSpPr txBox="1"/>
          <p:nvPr/>
        </p:nvSpPr>
        <p:spPr>
          <a:xfrm>
            <a:off x="1062121" y="4788018"/>
            <a:ext cx="104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D5CD9-9B22-4653-98B9-E3EE5F51EC3C}"/>
              </a:ext>
            </a:extLst>
          </p:cNvPr>
          <p:cNvSpPr txBox="1"/>
          <p:nvPr/>
        </p:nvSpPr>
        <p:spPr>
          <a:xfrm>
            <a:off x="2260218" y="2755397"/>
            <a:ext cx="9085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선수 뒤에서 찍은 경기영상을 통해 선수와 경기장을 </a:t>
            </a:r>
            <a:r>
              <a:rPr lang="ko-KR" altLang="en-US" sz="2000" dirty="0" err="1"/>
              <a:t>트래킹</a:t>
            </a:r>
            <a:r>
              <a:rPr lang="ko-KR" altLang="en-US" sz="2000" dirty="0"/>
              <a:t> 하여 얻은 좌표를 이용해 선수 </a:t>
            </a:r>
            <a:r>
              <a:rPr lang="ko-KR" altLang="en-US" sz="2000" dirty="0" err="1"/>
              <a:t>이동거리등</a:t>
            </a:r>
            <a:r>
              <a:rPr lang="ko-KR" altLang="en-US" sz="2000" dirty="0"/>
              <a:t> 정확한 데이터를 추출하기 어려움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124F4-240D-4948-86CE-8B30679C8F56}"/>
              </a:ext>
            </a:extLst>
          </p:cNvPr>
          <p:cNvSpPr txBox="1"/>
          <p:nvPr/>
        </p:nvSpPr>
        <p:spPr>
          <a:xfrm>
            <a:off x="2260217" y="4489078"/>
            <a:ext cx="908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더 정확한 좌표 추출 및 데이터 가공을 위해 </a:t>
            </a:r>
            <a:r>
              <a:rPr lang="ko-KR" altLang="en-US" sz="2000" dirty="0" err="1"/>
              <a:t>드론</a:t>
            </a:r>
            <a:r>
              <a:rPr lang="ko-KR" altLang="en-US" sz="2000" dirty="0"/>
              <a:t> 촬영을 이용한 탑 뷰 경기영상 확보를 더욱 앞당겨 진행해야 할 것 같다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828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5508635-0497-4A9C-B63D-8EA27276E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757688"/>
              </p:ext>
            </p:extLst>
          </p:nvPr>
        </p:nvGraphicFramePr>
        <p:xfrm>
          <a:off x="561972" y="2255872"/>
          <a:ext cx="11068056" cy="2193858"/>
        </p:xfrm>
        <a:graphic>
          <a:graphicData uri="http://schemas.openxmlformats.org/drawingml/2006/table">
            <a:tbl>
              <a:tblPr/>
              <a:tblGrid>
                <a:gridCol w="1184585">
                  <a:extLst>
                    <a:ext uri="{9D8B030D-6E8A-4147-A177-3AD203B41FA5}">
                      <a16:colId xmlns:a16="http://schemas.microsoft.com/office/drawing/2014/main" val="287257748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745250222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865284979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3626270278"/>
                    </a:ext>
                  </a:extLst>
                </a:gridCol>
                <a:gridCol w="842839">
                  <a:extLst>
                    <a:ext uri="{9D8B030D-6E8A-4147-A177-3AD203B41FA5}">
                      <a16:colId xmlns:a16="http://schemas.microsoft.com/office/drawing/2014/main" val="4220836763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1576770825"/>
                    </a:ext>
                  </a:extLst>
                </a:gridCol>
                <a:gridCol w="797860">
                  <a:extLst>
                    <a:ext uri="{9D8B030D-6E8A-4147-A177-3AD203B41FA5}">
                      <a16:colId xmlns:a16="http://schemas.microsoft.com/office/drawing/2014/main" val="1533587235"/>
                    </a:ext>
                  </a:extLst>
                </a:gridCol>
                <a:gridCol w="978011">
                  <a:extLst>
                    <a:ext uri="{9D8B030D-6E8A-4147-A177-3AD203B41FA5}">
                      <a16:colId xmlns:a16="http://schemas.microsoft.com/office/drawing/2014/main" val="3419201879"/>
                    </a:ext>
                  </a:extLst>
                </a:gridCol>
                <a:gridCol w="811033">
                  <a:extLst>
                    <a:ext uri="{9D8B030D-6E8A-4147-A177-3AD203B41FA5}">
                      <a16:colId xmlns:a16="http://schemas.microsoft.com/office/drawing/2014/main" val="2324574668"/>
                    </a:ext>
                  </a:extLst>
                </a:gridCol>
                <a:gridCol w="864925">
                  <a:extLst>
                    <a:ext uri="{9D8B030D-6E8A-4147-A177-3AD203B41FA5}">
                      <a16:colId xmlns:a16="http://schemas.microsoft.com/office/drawing/2014/main" val="212110033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768018298"/>
                    </a:ext>
                  </a:extLst>
                </a:gridCol>
                <a:gridCol w="771528">
                  <a:extLst>
                    <a:ext uri="{9D8B030D-6E8A-4147-A177-3AD203B41FA5}">
                      <a16:colId xmlns:a16="http://schemas.microsoft.com/office/drawing/2014/main" val="160303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project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TASK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Total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</a:t>
                      </a:r>
                      <a:r>
                        <a:rPr lang="ko-KR" altLang="en-US" sz="1600">
                          <a:effectLst/>
                        </a:rPr>
                        <a:t>월</a:t>
                      </a:r>
                      <a:r>
                        <a:rPr lang="en-US" altLang="ko-KR" sz="1600">
                          <a:effectLst/>
                        </a:rPr>
                        <a:t>24</a:t>
                      </a:r>
                      <a:r>
                        <a:rPr lang="ko-KR" altLang="en-US" sz="160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25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</a:t>
                      </a:r>
                      <a:r>
                        <a:rPr lang="ko-KR" altLang="en-US" sz="1600">
                          <a:effectLst/>
                        </a:rPr>
                        <a:t>월</a:t>
                      </a:r>
                      <a:r>
                        <a:rPr lang="en-US" altLang="ko-KR" sz="1600">
                          <a:effectLst/>
                        </a:rPr>
                        <a:t>26</a:t>
                      </a:r>
                      <a:r>
                        <a:rPr lang="ko-KR" altLang="en-US" sz="160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27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28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30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30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600" dirty="0">
                          <a:effectLst/>
                        </a:rPr>
                        <a:t>2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4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7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코드분석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14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823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환경구축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16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9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>
                          <a:effectLst/>
                        </a:rPr>
                        <a:t>공트래킹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42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38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49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코트트래킹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코트 외 개체 제외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30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27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46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선수트래킹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선수 총 이동거리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14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41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어플리케이션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어플리케이션 </a:t>
                      </a:r>
                      <a:r>
                        <a:rPr lang="en-US" altLang="ko-KR" sz="1600" dirty="0">
                          <a:effectLst/>
                        </a:rPr>
                        <a:t>GUI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8751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36E1E-3A40-4302-86A1-654790290457}"/>
              </a:ext>
            </a:extLst>
          </p:cNvPr>
          <p:cNvSpPr txBox="1"/>
          <p:nvPr/>
        </p:nvSpPr>
        <p:spPr>
          <a:xfrm>
            <a:off x="561972" y="50800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공 크기가 일정크기 이상이면 </a:t>
            </a:r>
            <a:r>
              <a:rPr lang="ko-KR" altLang="en-US" dirty="0" err="1"/>
              <a:t>트래킹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하지만 영상안의 공크기는 매우 작고</a:t>
            </a:r>
            <a:r>
              <a:rPr lang="en-US" altLang="ko-KR" dirty="0"/>
              <a:t>, </a:t>
            </a:r>
            <a:r>
              <a:rPr lang="ko-KR" altLang="en-US" dirty="0"/>
              <a:t>빨라 </a:t>
            </a:r>
            <a:r>
              <a:rPr lang="ko-KR" altLang="en-US" dirty="0" err="1"/>
              <a:t>트래킹</a:t>
            </a:r>
            <a:r>
              <a:rPr lang="ko-KR" altLang="en-US" dirty="0"/>
              <a:t> 불가능</a:t>
            </a:r>
            <a:endParaRPr lang="en-US" altLang="ko-KR" dirty="0"/>
          </a:p>
          <a:p>
            <a:r>
              <a:rPr lang="en-US" altLang="ko-KR" dirty="0" err="1"/>
              <a:t>Tracknet</a:t>
            </a:r>
            <a:r>
              <a:rPr lang="ko-KR" altLang="en-US" dirty="0"/>
              <a:t>을 이용하여 딥러닝 후 공을 추적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329AEA-B921-4C18-96F7-66EC78D6AC9F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06525DD-93A5-4F7B-8517-494AEA23983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096000" cy="3352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b="1" dirty="0"/>
          </a:p>
          <a:p>
            <a:pPr algn="ctr"/>
            <a:endParaRPr lang="en-US" altLang="ko-KR" sz="3100" b="1" dirty="0"/>
          </a:p>
          <a:p>
            <a:pPr algn="ctr"/>
            <a:r>
              <a:rPr lang="ko-KR" altLang="en-US" b="1" dirty="0"/>
              <a:t>후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3599F-B53E-4343-81E7-1996FF1D6EE1}"/>
              </a:ext>
            </a:extLst>
          </p:cNvPr>
          <p:cNvSpPr txBox="1"/>
          <p:nvPr/>
        </p:nvSpPr>
        <p:spPr>
          <a:xfrm>
            <a:off x="561972" y="4615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주의점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826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5C27F-BF37-4F19-864F-E7A66C68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72" y="987425"/>
            <a:ext cx="3810055" cy="35369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D447A11-AEDF-40BD-AAB3-1650BE368FAB}"/>
              </a:ext>
            </a:extLst>
          </p:cNvPr>
          <p:cNvSpPr txBox="1">
            <a:spLocks/>
          </p:cNvSpPr>
          <p:nvPr/>
        </p:nvSpPr>
        <p:spPr>
          <a:xfrm>
            <a:off x="3047999" y="4908858"/>
            <a:ext cx="6096000" cy="6967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6414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346</Words>
  <Application>Microsoft Office PowerPoint</Application>
  <PresentationFormat>와이드스크린</PresentationFormat>
  <Paragraphs>193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Sprint Backlog Burndown Chart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진행 상황발표</dc:title>
  <dc:creator>강 용민</dc:creator>
  <cp:lastModifiedBy>강 용민</cp:lastModifiedBy>
  <cp:revision>3</cp:revision>
  <dcterms:created xsi:type="dcterms:W3CDTF">2022-01-25T01:30:04Z</dcterms:created>
  <dcterms:modified xsi:type="dcterms:W3CDTF">2022-01-26T04:32:09Z</dcterms:modified>
</cp:coreProperties>
</file>